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89" r:id="rId2"/>
    <p:sldId id="325" r:id="rId3"/>
    <p:sldId id="318" r:id="rId4"/>
    <p:sldId id="320" r:id="rId5"/>
    <p:sldId id="321" r:id="rId6"/>
    <p:sldId id="322" r:id="rId7"/>
    <p:sldId id="323" r:id="rId8"/>
    <p:sldId id="324" r:id="rId9"/>
    <p:sldId id="331" r:id="rId10"/>
    <p:sldId id="334" r:id="rId11"/>
    <p:sldId id="335" r:id="rId12"/>
    <p:sldId id="341" r:id="rId13"/>
    <p:sldId id="337" r:id="rId14"/>
    <p:sldId id="338" r:id="rId15"/>
    <p:sldId id="339" r:id="rId16"/>
    <p:sldId id="340" r:id="rId17"/>
    <p:sldId id="330" r:id="rId18"/>
    <p:sldId id="326" r:id="rId19"/>
    <p:sldId id="287" r:id="rId2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6735"/>
  </p:normalViewPr>
  <p:slideViewPr>
    <p:cSldViewPr snapToGrid="0" snapToObjects="1">
      <p:cViewPr varScale="1">
        <p:scale>
          <a:sx n="129" d="100"/>
          <a:sy n="129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be editing a file locally…</a:t>
            </a:r>
          </a:p>
          <a:p>
            <a:r>
              <a:rPr lang="en-US" dirty="0"/>
              <a:t>Others may have edited and merged their changes into the upstream…</a:t>
            </a:r>
          </a:p>
          <a:p>
            <a:r>
              <a:rPr lang="en-US" dirty="0"/>
              <a:t> - Changes may be incompatible.</a:t>
            </a:r>
          </a:p>
          <a:p>
            <a:endParaRPr lang="en-US" dirty="0"/>
          </a:p>
          <a:p>
            <a:r>
              <a:rPr lang="en-US" dirty="0"/>
              <a:t>The conflict between them needs to be resolved.</a:t>
            </a:r>
          </a:p>
          <a:p>
            <a:r>
              <a:rPr lang="en-US" dirty="0"/>
              <a:t>This process is called merging or conflict resolution.</a:t>
            </a:r>
          </a:p>
          <a:p>
            <a:endParaRPr lang="en-US" dirty="0"/>
          </a:p>
          <a:p>
            <a:r>
              <a:rPr lang="en-US" dirty="0"/>
              <a:t>We’ll recap..</a:t>
            </a:r>
          </a:p>
          <a:p>
            <a:r>
              <a:rPr lang="en-US" dirty="0"/>
              <a:t>Set the stage…</a:t>
            </a:r>
          </a:p>
          <a:p>
            <a:r>
              <a:rPr lang="en-US" dirty="0"/>
              <a:t>See where these conflicts come from</a:t>
            </a:r>
          </a:p>
          <a:p>
            <a:r>
              <a:rPr lang="en-US" dirty="0"/>
              <a:t>Then see how resolve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045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integrate the other changes into your feature.</a:t>
            </a:r>
          </a:p>
          <a:p>
            <a:r>
              <a:rPr lang="en-US" dirty="0"/>
              <a:t> - That is make your changes compatible with the new upstream main.</a:t>
            </a:r>
          </a:p>
          <a:p>
            <a:r>
              <a:rPr lang="en-US" dirty="0"/>
              <a:t> - Do this by merging them into your feature branch.</a:t>
            </a:r>
          </a:p>
          <a:p>
            <a:endParaRPr lang="en-US" dirty="0"/>
          </a:p>
          <a:p>
            <a:r>
              <a:rPr lang="en-US" dirty="0"/>
              <a:t>These may be fine… </a:t>
            </a:r>
          </a:p>
          <a:p>
            <a:r>
              <a:rPr lang="en-US" dirty="0"/>
              <a:t> - Others changed different files… </a:t>
            </a:r>
          </a:p>
          <a:p>
            <a:r>
              <a:rPr lang="en-US" dirty="0"/>
              <a:t> - this will be piece of cake – git will handles it easily.</a:t>
            </a:r>
          </a:p>
          <a:p>
            <a:endParaRPr lang="en-US" dirty="0"/>
          </a:p>
          <a:p>
            <a:r>
              <a:rPr lang="en-US" dirty="0"/>
              <a:t>Or these may be in conflict…</a:t>
            </a:r>
          </a:p>
          <a:p>
            <a:r>
              <a:rPr lang="en-US" dirty="0"/>
              <a:t> - Your changes (yellow)</a:t>
            </a:r>
          </a:p>
          <a:p>
            <a:r>
              <a:rPr lang="en-US" dirty="0"/>
              <a:t> - conflict with other changes (blue)</a:t>
            </a:r>
          </a:p>
          <a:p>
            <a:r>
              <a:rPr lang="en-US" dirty="0"/>
              <a:t> - e.g. you changed the same line of code.</a:t>
            </a:r>
          </a:p>
          <a:p>
            <a:endParaRPr lang="en-US" dirty="0"/>
          </a:p>
          <a:p>
            <a:r>
              <a:rPr lang="en-US" dirty="0"/>
              <a:t>You will need to resolve those conflicts.</a:t>
            </a:r>
          </a:p>
          <a:p>
            <a:r>
              <a:rPr lang="en-US" dirty="0"/>
              <a:t>  - as we’ll see on next slides.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847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4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have entered “Hello world”</a:t>
            </a:r>
          </a:p>
          <a:p>
            <a:r>
              <a:rPr lang="en-US" dirty="0"/>
              <a:t>Another </a:t>
            </a:r>
            <a:r>
              <a:rPr lang="en-US" dirty="0" err="1"/>
              <a:t>develper</a:t>
            </a:r>
            <a:r>
              <a:rPr lang="en-US" dirty="0"/>
              <a:t> had “HELLO” merged in the meantime.</a:t>
            </a:r>
          </a:p>
          <a:p>
            <a:r>
              <a:rPr lang="en-US" dirty="0"/>
              <a:t>You can make the changes compatible</a:t>
            </a:r>
          </a:p>
          <a:p>
            <a:r>
              <a:rPr lang="en-US" dirty="0"/>
              <a:t> - just hello.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007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managers will merge into upstream main branch.</a:t>
            </a:r>
          </a:p>
        </p:txBody>
      </p:sp>
    </p:spTree>
    <p:extLst>
      <p:ext uri="{BB962C8B-B14F-4D97-AF65-F5344CB8AC3E}">
        <p14:creationId xmlns:p14="http://schemas.microsoft.com/office/powerpoint/2010/main" val="1290623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Synchronize your local and origin main.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570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Clean up by deleting the feature branch.</a:t>
            </a:r>
          </a:p>
        </p:txBody>
      </p:sp>
    </p:spTree>
    <p:extLst>
      <p:ext uri="{BB962C8B-B14F-4D97-AF65-F5344CB8AC3E}">
        <p14:creationId xmlns:p14="http://schemas.microsoft.com/office/powerpoint/2010/main" val="4294228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66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time…</a:t>
            </a:r>
          </a:p>
          <a:p>
            <a:r>
              <a:rPr lang="en-US" dirty="0"/>
              <a:t>Got to the point where you had made a pull request…</a:t>
            </a:r>
          </a:p>
          <a:p>
            <a:r>
              <a:rPr lang="en-US" dirty="0"/>
              <a:t> - made branch</a:t>
            </a:r>
          </a:p>
          <a:p>
            <a:r>
              <a:rPr lang="en-US" dirty="0"/>
              <a:t> - stage</a:t>
            </a:r>
          </a:p>
          <a:p>
            <a:r>
              <a:rPr lang="en-US" dirty="0"/>
              <a:t> - commit</a:t>
            </a:r>
          </a:p>
          <a:p>
            <a:r>
              <a:rPr lang="en-US" dirty="0"/>
              <a:t> - push to origin</a:t>
            </a:r>
          </a:p>
          <a:p>
            <a:r>
              <a:rPr lang="en-US" dirty="0"/>
              <a:t> - pull request to upstream</a:t>
            </a:r>
          </a:p>
          <a:p>
            <a:endParaRPr lang="en-US" dirty="0"/>
          </a:p>
          <a:p>
            <a:r>
              <a:rPr lang="en-US" dirty="0"/>
              <a:t>What happens from there…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571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your request is merged, </a:t>
            </a:r>
          </a:p>
          <a:p>
            <a:endParaRPr lang="en-US" dirty="0"/>
          </a:p>
          <a:p>
            <a:r>
              <a:rPr lang="en-US" dirty="0"/>
              <a:t>This is where the </a:t>
            </a:r>
            <a:r>
              <a:rPr lang="en-US"/>
              <a:t>activities left </a:t>
            </a:r>
            <a:r>
              <a:rPr lang="en-US" dirty="0"/>
              <a:t>off last time.</a:t>
            </a:r>
          </a:p>
          <a:p>
            <a:endParaRPr lang="en-US" dirty="0"/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Your main branch is now out of synch with the upstream.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29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need to synchronize…</a:t>
            </a:r>
          </a:p>
          <a:p>
            <a:r>
              <a:rPr lang="en-US" dirty="0"/>
              <a:t>Pull the updated main branch from the upstream.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631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the update main branch to the origin.</a:t>
            </a:r>
          </a:p>
          <a:p>
            <a:endParaRPr lang="en-US" dirty="0"/>
          </a:p>
          <a:p>
            <a:r>
              <a:rPr lang="en-US" dirty="0"/>
              <a:t>Now your Main branches match those of the upstream</a:t>
            </a:r>
          </a:p>
          <a:p>
            <a:r>
              <a:rPr lang="en-US" dirty="0"/>
              <a:t> - including your changes.</a:t>
            </a:r>
          </a:p>
        </p:txBody>
      </p:sp>
    </p:spTree>
    <p:extLst>
      <p:ext uri="{BB962C8B-B14F-4D97-AF65-F5344CB8AC3E}">
        <p14:creationId xmlns:p14="http://schemas.microsoft.com/office/powerpoint/2010/main" val="3285636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we’ve done that all of the changes in your feature branch are already in the main branch</a:t>
            </a:r>
          </a:p>
          <a:p>
            <a:r>
              <a:rPr lang="en-US" dirty="0"/>
              <a:t>So you won’t need to keep the feature branch anymore</a:t>
            </a:r>
          </a:p>
          <a:p>
            <a:r>
              <a:rPr lang="en-US" dirty="0"/>
              <a:t> - you can if you want, but it is not necessary.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777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push that deletion to the origin.</a:t>
            </a:r>
          </a:p>
          <a:p>
            <a:r>
              <a:rPr lang="en-US" dirty="0"/>
              <a:t>Now everything is in synch and you are ready for more changes.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89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you are not the only one working on the upstream.</a:t>
            </a:r>
          </a:p>
          <a:p>
            <a:endParaRPr lang="en-US" dirty="0"/>
          </a:p>
          <a:p>
            <a:r>
              <a:rPr lang="en-US" dirty="0"/>
              <a:t>Others will be working on features and fixes</a:t>
            </a:r>
          </a:p>
          <a:p>
            <a:r>
              <a:rPr lang="en-US" dirty="0"/>
              <a:t> - and having pull requests merged – blue commit</a:t>
            </a:r>
          </a:p>
          <a:p>
            <a:r>
              <a:rPr lang="en-US" dirty="0"/>
              <a:t> - Those will update the main branch on the upstream.</a:t>
            </a:r>
          </a:p>
          <a:p>
            <a:endParaRPr lang="en-US" dirty="0"/>
          </a:p>
          <a:p>
            <a:r>
              <a:rPr lang="en-US" dirty="0"/>
              <a:t>You may have created a feature branch</a:t>
            </a:r>
          </a:p>
          <a:p>
            <a:r>
              <a:rPr lang="en-US" dirty="0"/>
              <a:t> - and be working on it as well.</a:t>
            </a:r>
          </a:p>
          <a:p>
            <a:r>
              <a:rPr lang="en-US" dirty="0"/>
              <a:t> - Yellow commit.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54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your responsibility to make sure your changes are compatible with the upstream main.</a:t>
            </a:r>
          </a:p>
          <a:p>
            <a:endParaRPr lang="en-US" dirty="0"/>
          </a:p>
          <a:p>
            <a:r>
              <a:rPr lang="en-US" dirty="0"/>
              <a:t>Synchronize – same as </a:t>
            </a:r>
            <a:r>
              <a:rPr lang="en-US" dirty="0" err="1"/>
              <a:t>befoe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Now you have the other changes (blue commit)</a:t>
            </a:r>
          </a:p>
          <a:p>
            <a:r>
              <a:rPr lang="en-US" dirty="0"/>
              <a:t>But they need to be combined with your changes (yellow commit)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584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ogos" TargetMode="External"/><Relationship Id="rId5" Type="http://schemas.openxmlformats.org/officeDocument/2006/relationships/hyperlink" Target="https://www.atlassian.com/company/news/press-kit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oss2serve.org/index.php/Git:_GitHub_Issues_and_Pull_Reques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ss2serve.org/index.php/Git:_Working_Locally_from_the_Command_Line" TargetMode="External"/><Relationship Id="rId5" Type="http://schemas.openxmlformats.org/officeDocument/2006/relationships/hyperlink" Target="https://github.com/StoneyJackson/github-workflow-activity/blob/master/presentation.pptx" TargetMode="External"/><Relationship Id="rId4" Type="http://schemas.openxmlformats.org/officeDocument/2006/relationships/hyperlink" Target="http://foss2serve.org/index.php/Git:_GitHub_Workflow_Activity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3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08– Resolving Merge Conflicts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0E88F-F53F-794B-A4BC-1D1A68CC6D1C}"/>
              </a:ext>
            </a:extLst>
          </p:cNvPr>
          <p:cNvSpPr txBox="1"/>
          <p:nvPr/>
        </p:nvSpPr>
        <p:spPr>
          <a:xfrm>
            <a:off x="758639" y="2361003"/>
            <a:ext cx="27013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Prof.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Braught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BDA53-0E50-7E47-86FD-53B9E6E6A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23">
            <a:off x="5399146" y="2101309"/>
            <a:ext cx="1513066" cy="63183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3C1F127-D197-F44E-98CD-996BD6E53B49}"/>
              </a:ext>
            </a:extLst>
          </p:cNvPr>
          <p:cNvGrpSpPr/>
          <p:nvPr/>
        </p:nvGrpSpPr>
        <p:grpSpPr>
          <a:xfrm rot="20781924">
            <a:off x="5797762" y="3171039"/>
            <a:ext cx="2329337" cy="1387091"/>
            <a:chOff x="4239610" y="2801371"/>
            <a:chExt cx="2329337" cy="1387091"/>
          </a:xfrm>
        </p:grpSpPr>
        <p:pic>
          <p:nvPicPr>
            <p:cNvPr id="7" name="Picture 6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4AF310ED-BC1C-F643-B877-02B87A425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F4F160BF-3AEA-374E-BC4A-A4D6F751A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418BBD0-84B3-AA4D-BB32-4983F272AE91}"/>
              </a:ext>
            </a:extLst>
          </p:cNvPr>
          <p:cNvSpPr txBox="1"/>
          <p:nvPr/>
        </p:nvSpPr>
        <p:spPr>
          <a:xfrm>
            <a:off x="0" y="4620280"/>
            <a:ext cx="2650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https://www.atlassian.com/company/news/press-kit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https://</a:t>
            </a:r>
            <a:r>
              <a:rPr lang="en-US" sz="700" dirty="0" err="1">
                <a:solidFill>
                  <a:schemeClr val="accent5">
                    <a:lumMod val="75000"/>
                    <a:lumOff val="25000"/>
                  </a:schemeClr>
                </a:solidFill>
              </a:rPr>
              <a:t>meldmerge.org</a:t>
            </a:r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/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E89E53-BC33-364D-B82F-7C9C7865D8EC}"/>
              </a:ext>
            </a:extLst>
          </p:cNvPr>
          <p:cNvGrpSpPr/>
          <p:nvPr/>
        </p:nvGrpSpPr>
        <p:grpSpPr>
          <a:xfrm rot="21412002">
            <a:off x="2406340" y="2987119"/>
            <a:ext cx="2934398" cy="1554127"/>
            <a:chOff x="4688815" y="2075253"/>
            <a:chExt cx="3461311" cy="224071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02C7785-4ED5-2747-B690-43CC130EC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8815" y="2712835"/>
              <a:ext cx="3461311" cy="1603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89BF06-60C7-F346-B417-35B7E3509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81B3E8"/>
                </a:clrFrom>
                <a:clrTo>
                  <a:srgbClr val="81B3E8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53185" y="2075253"/>
              <a:ext cx="2197100" cy="57150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135871"/>
            <a:ext cx="7105205" cy="857400"/>
          </a:xfrm>
        </p:spPr>
        <p:txBody>
          <a:bodyPr/>
          <a:lstStyle/>
          <a:p>
            <a:r>
              <a:rPr lang="en-US" sz="3200" dirty="0"/>
              <a:t>Collaboration: Synchronize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99D0D-66B4-A046-A118-7529E852D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8224" cy="34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6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135871"/>
            <a:ext cx="7520264" cy="857400"/>
          </a:xfrm>
        </p:spPr>
        <p:txBody>
          <a:bodyPr/>
          <a:lstStyle/>
          <a:p>
            <a:r>
              <a:rPr lang="en-US" sz="3200" dirty="0"/>
              <a:t>Collaboration: Merge Main into Feature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5B6A4-F361-B64E-9B1B-8746CE0BB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56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62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2603-E1DE-664D-A115-F6B9085D5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739375"/>
            <a:ext cx="7541117" cy="857400"/>
          </a:xfrm>
        </p:spPr>
        <p:txBody>
          <a:bodyPr/>
          <a:lstStyle/>
          <a:p>
            <a:r>
              <a:rPr lang="en-US" sz="3200" dirty="0"/>
              <a:t>Collaboration: Merge Conflict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FB961-B6C0-0742-96D9-CA1F9F0475E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8D106-F46C-8A47-83BD-FC576CFF0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79" y="1809682"/>
            <a:ext cx="5841153" cy="290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25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135871"/>
            <a:ext cx="7520264" cy="857400"/>
          </a:xfrm>
        </p:spPr>
        <p:txBody>
          <a:bodyPr/>
          <a:lstStyle/>
          <a:p>
            <a:r>
              <a:rPr lang="en-US" sz="3200" dirty="0"/>
              <a:t>Collaboration: Merge Conflict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FD44B-CF1E-3A42-B8B7-8FB9B2BD3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30" y="1359096"/>
            <a:ext cx="8614739" cy="281739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EB190-5621-2240-BA8F-7C72F23302C2}"/>
              </a:ext>
            </a:extLst>
          </p:cNvPr>
          <p:cNvSpPr/>
          <p:nvPr/>
        </p:nvSpPr>
        <p:spPr>
          <a:xfrm>
            <a:off x="6506537" y="3784272"/>
            <a:ext cx="2162433" cy="56954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Main Branch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8ACA5D1-FE55-124A-9E61-C4B79B7E0FD5}"/>
              </a:ext>
            </a:extLst>
          </p:cNvPr>
          <p:cNvSpPr/>
          <p:nvPr/>
        </p:nvSpPr>
        <p:spPr>
          <a:xfrm>
            <a:off x="669580" y="3780487"/>
            <a:ext cx="2162433" cy="569539"/>
          </a:xfrm>
          <a:prstGeom prst="roundRect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Feature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B17A9C0-39BF-7F42-9D20-330490DEF1DD}"/>
              </a:ext>
            </a:extLst>
          </p:cNvPr>
          <p:cNvSpPr/>
          <p:nvPr/>
        </p:nvSpPr>
        <p:spPr>
          <a:xfrm>
            <a:off x="3658107" y="3780486"/>
            <a:ext cx="2162433" cy="569539"/>
          </a:xfrm>
          <a:prstGeom prst="roundRect">
            <a:avLst/>
          </a:prstGeom>
          <a:solidFill>
            <a:srgbClr val="FFFF00"/>
          </a:solidFill>
          <a:ln w="76200" cmpd="sng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Merged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4E7484-D294-3642-9A40-F05030778139}"/>
              </a:ext>
            </a:extLst>
          </p:cNvPr>
          <p:cNvSpPr/>
          <p:nvPr/>
        </p:nvSpPr>
        <p:spPr>
          <a:xfrm>
            <a:off x="639762" y="4893169"/>
            <a:ext cx="18133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meldmerge.org</a:t>
            </a:r>
            <a:r>
              <a:rPr lang="en-US" sz="8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800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features.html</a:t>
            </a:r>
            <a:endParaRPr lang="en-US" sz="8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838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135871"/>
            <a:ext cx="7520264" cy="857400"/>
          </a:xfrm>
        </p:spPr>
        <p:txBody>
          <a:bodyPr/>
          <a:lstStyle/>
          <a:p>
            <a:r>
              <a:rPr lang="en-US" sz="3200" dirty="0"/>
              <a:t>Collaboration: Upstream Merge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6D0F5-1C78-4143-A0BE-71EC276E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8224" cy="34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07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135871"/>
            <a:ext cx="7520264" cy="857400"/>
          </a:xfrm>
        </p:spPr>
        <p:txBody>
          <a:bodyPr/>
          <a:lstStyle/>
          <a:p>
            <a:r>
              <a:rPr lang="en-US" sz="3200" dirty="0"/>
              <a:t>Collaboration: Synchronize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BD8CD-AD6C-F94D-9AEF-86C19DCCC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56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84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135871"/>
            <a:ext cx="7520264" cy="857400"/>
          </a:xfrm>
        </p:spPr>
        <p:txBody>
          <a:bodyPr/>
          <a:lstStyle/>
          <a:p>
            <a:r>
              <a:rPr lang="en-US" sz="3200" dirty="0"/>
              <a:t>Collaboration: Delete Feature Branch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B17BD-D1BE-0947-A7C8-019129D90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56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19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7BBD6-1F78-EB4B-B0E2-E87706B9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BD7C6-8DA0-EA45-9CA9-84C001661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Q07 – Due Friday</a:t>
            </a:r>
          </a:p>
          <a:p>
            <a:r>
              <a:rPr lang="en-US" sz="2400" dirty="0"/>
              <a:t>A08 – Due 1 week</a:t>
            </a:r>
          </a:p>
          <a:p>
            <a:r>
              <a:rPr lang="en-US" sz="2400" dirty="0"/>
              <a:t>Revise and resubmits</a:t>
            </a:r>
          </a:p>
          <a:p>
            <a:r>
              <a:rPr lang="en-US" sz="2400" dirty="0"/>
              <a:t>Be Active on Teams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A426E-BC0A-3A4B-AD4A-23C1117E361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5689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3A09-776A-8648-8A54-22E54E71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92723"/>
            <a:ext cx="6761100" cy="857400"/>
          </a:xfrm>
        </p:spPr>
        <p:txBody>
          <a:bodyPr/>
          <a:lstStyle/>
          <a:p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1BC2F-261F-9F47-9AF3-DDC334D6E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236593"/>
            <a:ext cx="6761100" cy="2980500"/>
          </a:xfrm>
        </p:spPr>
        <p:txBody>
          <a:bodyPr/>
          <a:lstStyle/>
          <a:p>
            <a:r>
              <a:rPr lang="en-US" sz="1600" dirty="0">
                <a:latin typeface="Calibri"/>
                <a:cs typeface="Calibri"/>
                <a:hlinkClick r:id="rId3"/>
              </a:rPr>
              <a:t>http://foss2serve.org/index.php/Git:_GitHub_Issues_and_Pull_Request</a:t>
            </a:r>
            <a:endParaRPr lang="en-US" sz="1600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A similar activity produced by Chris Murphy. </a:t>
            </a:r>
          </a:p>
          <a:p>
            <a:r>
              <a:rPr lang="en-US" sz="1600" dirty="0">
                <a:latin typeface="Calibri"/>
                <a:cs typeface="Calibri"/>
                <a:hlinkClick r:id="rId4"/>
              </a:rPr>
              <a:t>http://foss2serve.org/index.php/Git:_GitHub_Workflow_Activity</a:t>
            </a:r>
            <a:endParaRPr lang="en-US" sz="1600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A similar activity produced by Darci </a:t>
            </a:r>
            <a:r>
              <a:rPr lang="en-US" dirty="0" err="1">
                <a:latin typeface="Calibri"/>
                <a:cs typeface="Calibri"/>
              </a:rPr>
              <a:t>Burdge</a:t>
            </a:r>
            <a:r>
              <a:rPr lang="en-US" dirty="0">
                <a:latin typeface="Calibri"/>
                <a:cs typeface="Calibri"/>
              </a:rPr>
              <a:t> and Stoney Jackson.</a:t>
            </a:r>
          </a:p>
          <a:p>
            <a:r>
              <a:rPr lang="en-US" sz="1600" dirty="0">
                <a:latin typeface="Calibri"/>
                <a:cs typeface="Calibri"/>
                <a:hlinkClick r:id="rId5"/>
              </a:rPr>
              <a:t>https://github.com/StoneyJackson/github-workflow-activity/blob/master/presentation.pptx</a:t>
            </a:r>
            <a:endParaRPr lang="en-US" sz="1600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Slides used by Darci </a:t>
            </a:r>
            <a:r>
              <a:rPr lang="en-US" dirty="0" err="1">
                <a:latin typeface="Calibri"/>
                <a:cs typeface="Calibri"/>
              </a:rPr>
              <a:t>Burdge</a:t>
            </a:r>
            <a:r>
              <a:rPr lang="en-US" dirty="0">
                <a:latin typeface="Calibri"/>
                <a:cs typeface="Calibri"/>
              </a:rPr>
              <a:t> and Stony Jackson with the above activity.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Basic GitHub elements (cloud/arrows/filesystems) were copied from this slide set.</a:t>
            </a:r>
          </a:p>
          <a:p>
            <a:r>
              <a:rPr lang="en-US" sz="1600" dirty="0">
                <a:latin typeface="Calibri"/>
                <a:cs typeface="Calibri"/>
                <a:hlinkClick r:id="rId6"/>
              </a:rPr>
              <a:t>http://foss2serve.org/index.php/Git:_Working_Locally_from_the_Command_Line</a:t>
            </a:r>
            <a:endParaRPr lang="en-US" sz="1600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Activity introducing some of the basic git commands produced by Stoney Jackson, Nick </a:t>
            </a:r>
            <a:r>
              <a:rPr lang="en-US" dirty="0" err="1">
                <a:latin typeface="Calibri"/>
                <a:cs typeface="Calibri"/>
              </a:rPr>
              <a:t>Yeates</a:t>
            </a:r>
            <a:r>
              <a:rPr lang="en-US" dirty="0">
                <a:latin typeface="Calibri"/>
                <a:cs typeface="Calibri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D20D1-CEE5-684E-B265-499842309B3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1529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19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332A3-7BDB-BE43-ABC7-E800EA9D2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50"/>
            <a:ext cx="6761100" cy="857400"/>
          </a:xfrm>
        </p:spPr>
        <p:txBody>
          <a:bodyPr/>
          <a:lstStyle/>
          <a:p>
            <a:r>
              <a:rPr lang="en-US" sz="3200" dirty="0"/>
              <a:t>Merge Conflicts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715CF-15EE-724F-A223-1D2F6D102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580" y="949348"/>
            <a:ext cx="7342335" cy="3855900"/>
          </a:xfrm>
        </p:spPr>
        <p:txBody>
          <a:bodyPr/>
          <a:lstStyle/>
          <a:p>
            <a:r>
              <a:rPr lang="en-US" sz="2000" dirty="0"/>
              <a:t>The branching workflow supports </a:t>
            </a:r>
            <a:r>
              <a:rPr lang="en-US" sz="2000" i="1" dirty="0"/>
              <a:t>distributed collaboration.</a:t>
            </a:r>
          </a:p>
          <a:p>
            <a:pPr lvl="1"/>
            <a:r>
              <a:rPr lang="en-US" sz="2000" dirty="0"/>
              <a:t>Multiple developers working simultaneously…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EA167-103D-9A44-8CD8-8A94D50E9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30" y="2099089"/>
            <a:ext cx="8614739" cy="28173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848D5B-DFFA-964F-A907-454196DF4B68}"/>
              </a:ext>
            </a:extLst>
          </p:cNvPr>
          <p:cNvSpPr/>
          <p:nvPr/>
        </p:nvSpPr>
        <p:spPr>
          <a:xfrm>
            <a:off x="6506537" y="4385119"/>
            <a:ext cx="2162433" cy="569540"/>
          </a:xfrm>
          <a:prstGeom prst="roundRect">
            <a:avLst/>
          </a:prstGeom>
          <a:solidFill>
            <a:srgbClr val="FF93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Upstream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7DC378C-769A-8743-863C-6D5737C4DCF9}"/>
              </a:ext>
            </a:extLst>
          </p:cNvPr>
          <p:cNvSpPr/>
          <p:nvPr/>
        </p:nvSpPr>
        <p:spPr>
          <a:xfrm>
            <a:off x="669580" y="4381334"/>
            <a:ext cx="2162433" cy="569539"/>
          </a:xfrm>
          <a:prstGeom prst="round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Local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BC708B1-35E1-094E-85D2-3EEF3950DD32}"/>
              </a:ext>
            </a:extLst>
          </p:cNvPr>
          <p:cNvSpPr/>
          <p:nvPr/>
        </p:nvSpPr>
        <p:spPr>
          <a:xfrm>
            <a:off x="3658107" y="4381333"/>
            <a:ext cx="2162433" cy="569539"/>
          </a:xfrm>
          <a:prstGeom prst="round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Merged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043B6-D315-1047-981D-E8DF8AFA66FF}"/>
              </a:ext>
            </a:extLst>
          </p:cNvPr>
          <p:cNvSpPr txBox="1"/>
          <p:nvPr/>
        </p:nvSpPr>
        <p:spPr>
          <a:xfrm>
            <a:off x="0" y="4950872"/>
            <a:ext cx="2228007" cy="20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 https://</a:t>
            </a:r>
            <a:r>
              <a:rPr lang="en-US" sz="700" dirty="0" err="1">
                <a:solidFill>
                  <a:schemeClr val="accent5">
                    <a:lumMod val="75000"/>
                    <a:lumOff val="25000"/>
                  </a:schemeClr>
                </a:solidFill>
              </a:rPr>
              <a:t>meldmerge.org</a:t>
            </a:r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700" dirty="0" err="1">
                <a:solidFill>
                  <a:schemeClr val="accent5">
                    <a:lumMod val="75000"/>
                    <a:lumOff val="25000"/>
                  </a:schemeClr>
                </a:solidFill>
              </a:rPr>
              <a:t>features.html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0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A Branching Workflow: Pull Request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589ABF-A7D0-8B4D-BCF0-791B0C35B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8224" cy="34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11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8315394" cy="857400"/>
          </a:xfrm>
        </p:spPr>
        <p:txBody>
          <a:bodyPr/>
          <a:lstStyle/>
          <a:p>
            <a:r>
              <a:rPr lang="en-US" sz="3200" dirty="0"/>
              <a:t>A Branching Workflow: Upstream Merge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41A0B-60A4-C847-90EB-D141CBB4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8224" cy="34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23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404224"/>
            <a:ext cx="7897951" cy="857400"/>
          </a:xfrm>
        </p:spPr>
        <p:txBody>
          <a:bodyPr/>
          <a:lstStyle/>
          <a:p>
            <a:r>
              <a:rPr lang="en-US" sz="3200" dirty="0"/>
              <a:t>Synchronizing: Checkout Main &amp; </a:t>
            </a:r>
            <a:br>
              <a:rPr lang="en-US" sz="3200" dirty="0"/>
            </a:br>
            <a:r>
              <a:rPr lang="en-US" sz="3200" dirty="0"/>
              <a:t>	Pull from Upstream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37E61-775A-AA40-86D3-1FB96E045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56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93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Synchronizing : Push to Origin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6774E-FD84-1142-B592-357423CFC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56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3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135871"/>
            <a:ext cx="7516685" cy="857400"/>
          </a:xfrm>
        </p:spPr>
        <p:txBody>
          <a:bodyPr/>
          <a:lstStyle/>
          <a:p>
            <a:r>
              <a:rPr lang="en-US" sz="3200" dirty="0"/>
              <a:t>Synchronizing: Delete Feature Branch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319C4-3E79-264F-8723-71B6681C8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8224" cy="34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58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135871"/>
            <a:ext cx="7105205" cy="857400"/>
          </a:xfrm>
        </p:spPr>
        <p:txBody>
          <a:bodyPr/>
          <a:lstStyle/>
          <a:p>
            <a:r>
              <a:rPr lang="en-US" sz="3200" dirty="0"/>
              <a:t>Synchronizing: Push Delete to Origin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96A6A-D837-644F-AB38-62911FE94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56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39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2" y="135871"/>
            <a:ext cx="7105205" cy="857400"/>
          </a:xfrm>
        </p:spPr>
        <p:txBody>
          <a:bodyPr/>
          <a:lstStyle/>
          <a:p>
            <a:r>
              <a:rPr lang="en-US" sz="3200" dirty="0"/>
              <a:t>Collaboration: Simultaneous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DB896-4539-F84E-9264-88784F98E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8224" cy="3431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976F11-DB65-6D44-BB60-C970B4708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648" y="1371600"/>
            <a:ext cx="1090168" cy="8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48214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733</TotalTime>
  <Words>892</Words>
  <Application>Microsoft Macintosh PowerPoint</Application>
  <PresentationFormat>On-screen Show (16:9)</PresentationFormat>
  <Paragraphs>144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Dosis</vt:lpstr>
      <vt:lpstr>Dosis ExtraLight</vt:lpstr>
      <vt:lpstr>Titillium Web Light</vt:lpstr>
      <vt:lpstr>Arial</vt:lpstr>
      <vt:lpstr>Calibri</vt:lpstr>
      <vt:lpstr>Mowbray template</vt:lpstr>
      <vt:lpstr>08– Resolving Merge Conflicts</vt:lpstr>
      <vt:lpstr>Merge Conflicts</vt:lpstr>
      <vt:lpstr>A Branching Workflow: Pull Request</vt:lpstr>
      <vt:lpstr>A Branching Workflow: Upstream Merge</vt:lpstr>
      <vt:lpstr>Synchronizing: Checkout Main &amp;   Pull from Upstream</vt:lpstr>
      <vt:lpstr>Synchronizing : Push to Origin</vt:lpstr>
      <vt:lpstr>Synchronizing: Delete Feature Branch</vt:lpstr>
      <vt:lpstr>Synchronizing: Push Delete to Origin</vt:lpstr>
      <vt:lpstr>Collaboration: Simultaneous Work</vt:lpstr>
      <vt:lpstr>Collaboration: Synchronize  </vt:lpstr>
      <vt:lpstr>Collaboration: Merge Main into Feature  </vt:lpstr>
      <vt:lpstr>Collaboration: Merge Conflict Resolution</vt:lpstr>
      <vt:lpstr>Collaboration: Merge Conflict Resolution</vt:lpstr>
      <vt:lpstr>Collaboration: Upstream Merge</vt:lpstr>
      <vt:lpstr>Collaboration: Synchronize</vt:lpstr>
      <vt:lpstr>Collaboration: Delete Feature Branch</vt:lpstr>
      <vt:lpstr>What’s Next?</vt:lpstr>
      <vt:lpstr>Acknowledgments: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08– Resolving Merge Conflicts</dc:title>
  <dc:creator>Braught, Grant</dc:creator>
  <cp:lastModifiedBy>Braught, Grant</cp:lastModifiedBy>
  <cp:revision>62</cp:revision>
  <dcterms:created xsi:type="dcterms:W3CDTF">2020-10-14T12:42:25Z</dcterms:created>
  <dcterms:modified xsi:type="dcterms:W3CDTF">2020-10-15T10:24:59Z</dcterms:modified>
</cp:coreProperties>
</file>